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90" r:id="rId8"/>
    <p:sldId id="262" r:id="rId9"/>
    <p:sldId id="263" r:id="rId10"/>
    <p:sldId id="264" r:id="rId11"/>
    <p:sldId id="289" r:id="rId12"/>
    <p:sldId id="265" r:id="rId13"/>
    <p:sldId id="273" r:id="rId14"/>
    <p:sldId id="274" r:id="rId15"/>
    <p:sldId id="275" r:id="rId16"/>
    <p:sldId id="276" r:id="rId17"/>
    <p:sldId id="277" r:id="rId18"/>
    <p:sldId id="278" r:id="rId19"/>
    <p:sldId id="279" r:id="rId20"/>
    <p:sldId id="280" r:id="rId21"/>
    <p:sldId id="28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92" r:id="rId30"/>
    <p:sldId id="293" r:id="rId31"/>
    <p:sldId id="266" r:id="rId32"/>
    <p:sldId id="267" r:id="rId33"/>
    <p:sldId id="268" r:id="rId34"/>
    <p:sldId id="270" r:id="rId35"/>
    <p:sldId id="271" r:id="rId36"/>
  </p:sldIdLst>
  <p:sldSz cx="9144000" cy="5143500" type="screen16x9"/>
  <p:notesSz cx="6858000" cy="9144000"/>
  <p:embeddedFontLst>
    <p:embeddedFont>
      <p:font typeface="Lato" panose="020B0604020202020204" charset="0"/>
      <p:regular r:id="rId38"/>
      <p:bold r:id="rId39"/>
      <p:italic r:id="rId40"/>
      <p:boldItalic r:id="rId41"/>
    </p:embeddedFont>
    <p:embeddedFont>
      <p:font typeface="Playfair Display" panose="020B0604020202020204" charset="0"/>
      <p:regular r:id="rId42"/>
      <p:bold r:id="rId43"/>
      <p:italic r:id="rId44"/>
      <p:boldItalic r:id="rId45"/>
    </p:embeddedFont>
    <p:embeddedFont>
      <p:font typeface="Roboto Mono" pitchFamily="2" charset="0"/>
      <p:regular r:id="rId46"/>
      <p:bold r:id="rId47"/>
      <p:italic r:id="rId48"/>
      <p:boldItalic r:id="rId49"/>
    </p:embeddedFont>
    <p:embeddedFont>
      <p:font typeface="Varela Round" panose="020B0604020202020204" charset="-79"/>
      <p:regular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Processing, controlP5.</a:t>
            </a:r>
            <a:endParaRPr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inputs, live panel outputs , mode selector and buttons</a:t>
            </a:r>
            <a:endParaRPr/>
          </a:p>
          <a:p>
            <a:pPr marL="0" lvl="0" indent="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1.</a:t>
            </a:r>
            <a:r>
              <a:rPr lang="en"/>
              <a:t>Inputs are locked after mode is chosen</a:t>
            </a:r>
            <a:endParaRPr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2.</a:t>
            </a:r>
            <a:r>
              <a:rPr lang="en"/>
              <a:t>Buttons are hidden and shown appropriately.</a:t>
            </a:r>
            <a:endParaRPr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3.</a:t>
            </a:r>
            <a:r>
              <a:rPr lang="en"/>
              <a:t>Choosing manual mode shows 3 new buttons : up, down and pause</a:t>
            </a:r>
            <a:endParaRPr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4.</a:t>
            </a:r>
            <a:r>
              <a:rPr lang="en"/>
              <a:t>Choosing cycle mode makes it possible to specify natural point , uppermost point and lowermost point in that order.</a:t>
            </a:r>
            <a:endParaRPr/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5.</a:t>
            </a:r>
            <a:r>
              <a:rPr lang="en"/>
              <a:t>Clicking reset returns you to initial state and allows you to choose mode again.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914400" lvl="0" indent="-342900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-IN" dirty="0" smtClean="0"/>
              <a:t>Manual </a:t>
            </a:r>
          </a:p>
          <a:p>
            <a:pPr marL="914400" lvl="0" indent="-3429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IN" dirty="0" smtClean="0"/>
              <a:t>Cycle </a:t>
            </a: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IN" dirty="0" smtClean="0"/>
              <a:t>speed using a slider.</a:t>
            </a: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IN" dirty="0" smtClean="0"/>
              <a:t>In manual mode, the user control the motor using  up, pause and down buttons.</a:t>
            </a: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IN" dirty="0" smtClean="0"/>
              <a:t>In cycle mode, user specifies the origin, uppermost point and lowermost point of cycle. Then the software automatically controls the motor for the specified number of cycles. The user can pause/run at any time.</a:t>
            </a: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IN" dirty="0" smtClean="0"/>
              <a:t>User can click reset to go back to initial state and choose a mode again.</a:t>
            </a: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lang="en-IN" dirty="0" smtClean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 smtClean="0"/>
              <a:t>UTM machine is not always available :</a:t>
            </a:r>
            <a:r>
              <a:rPr lang="en-IN" baseline="0" dirty="0" smtClean="0"/>
              <a:t> </a:t>
            </a:r>
            <a:r>
              <a:rPr lang="en-IN" dirty="0" smtClean="0"/>
              <a:t>motor simulation , easy to test the software. </a:t>
            </a: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-IN" dirty="0" smtClean="0"/>
              <a:t>The same instructions that are sent to actual motor through Arduino are sent to the motor simulation.</a:t>
            </a: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IN" dirty="0" smtClean="0"/>
              <a:t>Load Cell values (shown in graph)  are simulated using random numbers(when load cell is not available).</a:t>
            </a: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lang="en-IN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6386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sensor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speed*time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Distance is updated when an event occurs.</a:t>
            </a:r>
            <a:br>
              <a:rPr lang="en"/>
            </a:br>
            <a:r>
              <a:rPr lang="en"/>
              <a:t>Events are : pause, up , down , uppermost point reached, lowermost point reached.</a:t>
            </a:r>
            <a:br>
              <a:rPr lang="en"/>
            </a:br>
            <a:r>
              <a:rPr lang="en"/>
              <a:t>Basically, every time the motor stops or its direction changes, an event occurs.</a:t>
            </a:r>
            <a:br>
              <a:rPr lang="en"/>
            </a:b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AUTOLAYOUT">
    <p:bg>
      <p:bgPr>
        <a:solidFill>
          <a:srgbClr val="FFFFF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0" y="0"/>
            <a:ext cx="9144000" cy="2161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317700" y="369325"/>
            <a:ext cx="6934800" cy="1579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317700" y="2432075"/>
            <a:ext cx="6397800" cy="232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 hasCustomPrompt="1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to control UTM </a:t>
            </a:r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Prathamesh, Sai kumar, Vishal and Rahul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Cycle control &amp; adding table rows</a:t>
            </a:r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 every instant, the software calculates the current position of motor. This value is then shown on live panel &amp; motor simulation.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new row is added to table . The row includes current distance, load cell value,  time, current cycle etc.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If the motor position gets close to the uppermost point the software make it change direction. Also the value of current_cycle is updated. Same for lowermost point.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When current_cycle becomes equal to cycles needed, the motor is stopped.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_20180319_17050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8431" y="0"/>
            <a:ext cx="28940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523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Cell readings</a:t>
            </a:r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Once every instant (configurable, currently about 10 times a second), the software reads the Arduino analog value which comes from the load cell.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Since there are many random errors,the value is smoothed first. This involves taking the average of last ten values.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Cycle Mode</a:t>
            </a:r>
            <a:endParaRPr/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06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every cycle mode, the user needs  to specify the uppermost point (maximum elongation ) and the lowermost point (maximum compression).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input can be given in two ways:</a:t>
            </a:r>
            <a:endParaRPr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Direct value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By driving the motor to that position and clicking “Set”</a:t>
            </a:r>
            <a:endParaRPr/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0988" y="478325"/>
            <a:ext cx="1704975" cy="39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Cycle Mode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6089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After setting the uppermost point and lowermost point , they are displayed as shown in the picture.</a:t>
            </a:r>
            <a:endParaRPr/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7888" y="865850"/>
            <a:ext cx="1781175" cy="388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Calculating Stress</a:t>
            </a:r>
            <a:endParaRPr/>
          </a:p>
        </p:txBody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stress is calculated using area and Force i.e. load cell value.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→  </a:t>
            </a: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Stress = Force / area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Area is calculated using the given input’s of width and breadth of the sheet  by the user.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Calculating Strain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stress is calculated based on elongation and compression produced on sheet.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Motor rotation displaces lead screw which produces elongation and compression in sheet.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original length of the sheet is given as an input by the user.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→ Stress = change in length / original length</a:t>
            </a:r>
            <a:endParaRPr/>
          </a:p>
          <a:p>
            <a:pPr marL="457200" lvl="0" indent="45720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 Scaling</a:t>
            </a:r>
            <a:endParaRPr/>
          </a:p>
        </p:txBody>
      </p:sp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Size():  This function defines the dimension of display window.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size which we originally used was  width =800 pixels and height =600 pixels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00">
                <a:latin typeface="Courier New"/>
                <a:ea typeface="Courier New"/>
                <a:cs typeface="Courier New"/>
                <a:sym typeface="Courier New"/>
              </a:rPr>
              <a:t>size(800,600);</a:t>
            </a:r>
            <a:endParaRPr sz="130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However, this means that the actual size of the window will be  dependent on resolution of user’s screen. It will look too small if user has high resolution screen.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 Scaling</a:t>
            </a:r>
            <a:endParaRPr/>
          </a:p>
        </p:txBody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Width: System variable that stores the width of user’s screen in pixels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Height: System variable that stores the height of user’s screen in pixels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We scaled the size of windows based on these variables. Thus the software looks uniformly sized on all screens.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UTM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 Scaling</a:t>
            </a:r>
            <a:endParaRPr/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Everything has been set to the relative pixels of the resolution of the monitor of the user.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Every element of the gui viz buttons, input blocks etc. are scaled.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E.g. 	</a:t>
            </a: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surface.setSize( (int) (0.585651537 * displayWidth), 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latin typeface="Courier New"/>
                <a:ea typeface="Courier New"/>
                <a:cs typeface="Courier New"/>
                <a:sym typeface="Courier New"/>
              </a:rPr>
              <a:t>(int)(0.78125*displayHeight) );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Checking if Arduino is connected</a:t>
            </a:r>
            <a:endParaRPr dirty="0"/>
          </a:p>
        </p:txBody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Software checks if the arduino is connected or not.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If it’s connected then everything works as it is or else it shows a button claiming “Reconnect Arduino” in red.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If Arduino is not connected then the program runs in simulation mode.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This was possible	due to the use of </a:t>
            </a:r>
            <a:r>
              <a:rPr lang="en" sz="1300" dirty="0">
                <a:latin typeface="Courier New"/>
                <a:ea typeface="Courier New"/>
                <a:cs typeface="Courier New"/>
                <a:sym typeface="Courier New"/>
              </a:rPr>
              <a:t>try-catch()</a:t>
            </a:r>
            <a:r>
              <a:rPr lang="en" sz="14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1400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block of code.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17" name="Shape 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8125" y="2932725"/>
            <a:ext cx="3664175" cy="173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Exporting Data</a:t>
            </a:r>
            <a:endParaRPr/>
          </a:p>
        </p:txBody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data - Loadcell value, stress ,  strain, current cycle, current motor direction all being exported to .csv file.</a:t>
            </a:r>
            <a:endParaRPr sz="160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You can export the table (log file) at any point of time by clicking on “Export table” button. THis works in both manual and cycle mode.</a:t>
            </a:r>
            <a:endParaRPr sz="160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A new file is generated every time the required cycles are finished or the user exports data manually.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>
            <a:spLocks noGrp="1"/>
          </p:cNvSpPr>
          <p:nvPr>
            <p:ph type="title"/>
          </p:nvPr>
        </p:nvSpPr>
        <p:spPr>
          <a:xfrm>
            <a:off x="317700" y="369325"/>
            <a:ext cx="6934800" cy="15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 plot </a:t>
            </a:r>
            <a:endParaRPr/>
          </a:p>
        </p:txBody>
      </p:sp>
      <p:sp>
        <p:nvSpPr>
          <p:cNvPr id="234" name="Shape 234"/>
          <p:cNvSpPr txBox="1">
            <a:spLocks noGrp="1"/>
          </p:cNvSpPr>
          <p:nvPr>
            <p:ph type="body" idx="1"/>
          </p:nvPr>
        </p:nvSpPr>
        <p:spPr>
          <a:xfrm>
            <a:off x="317700" y="2432075"/>
            <a:ext cx="6397800" cy="23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main layer in Processing is refreshed multiple times every second.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To avoid redrawing the graph from beginning, the graph is plotted using a separate PGraphics layer over the original layer.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Data is easily mapped in Pgraphics layer to plot on the graph.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It allows us to save the instance of graph as  ‘PNG’ format.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xfrm>
            <a:off x="317700" y="369325"/>
            <a:ext cx="6934800" cy="15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time data plot	</a:t>
            </a:r>
            <a:endParaRPr/>
          </a:p>
        </p:txBody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317700" y="2432075"/>
            <a:ext cx="6397800" cy="23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Data from the load cell is plotted in real time on the graph.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Variation in data can be seen on the graph during the progress of experiment.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317700" y="369325"/>
            <a:ext cx="6934800" cy="15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mode to save graph	</a:t>
            </a:r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317700" y="2432075"/>
            <a:ext cx="6397800" cy="23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 of graph can be saved in both manual and cycle mode: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Manual mode:</a:t>
            </a:r>
            <a:endParaRPr b="1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In manual mode screenshot of graph can be saved in a file along with the values table by </a:t>
            </a:r>
            <a:r>
              <a:rPr lang="en" b="1"/>
              <a:t>Export </a:t>
            </a:r>
            <a:r>
              <a:rPr lang="en"/>
              <a:t> button.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xfrm>
            <a:off x="317700" y="369325"/>
            <a:ext cx="6934800" cy="157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Two mode to save graph	</a:t>
            </a:r>
            <a:endParaRPr/>
          </a:p>
        </p:txBody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317700" y="2432075"/>
            <a:ext cx="6397800" cy="23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Cycle mode: </a:t>
            </a:r>
            <a:endParaRPr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 cycle mode graph is saved and refreshed after every half cycle.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ensures the graph to be clean.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After completion of cycle , data for the whole process is exported in an excel file.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696" y="2838045"/>
            <a:ext cx="3326860" cy="22179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25" y="2838045"/>
            <a:ext cx="3290380" cy="219358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25" y="382621"/>
            <a:ext cx="3481286" cy="232085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696" y="485573"/>
            <a:ext cx="3326860" cy="2217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559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7488" y="152400"/>
            <a:ext cx="3629025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447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script</a:t>
            </a:r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script for combining log files generated from loadstar sensor and from our UTM software.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Using the timestamp values from the two log files, the script generates the combined log file and graphs for each cycle.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63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63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63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550" y="328600"/>
            <a:ext cx="2889250" cy="21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0638" y="440525"/>
            <a:ext cx="2590800" cy="194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6350" y="2495550"/>
            <a:ext cx="3171800" cy="237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8775" y="2520525"/>
            <a:ext cx="3105174" cy="23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7388" y="152400"/>
            <a:ext cx="618921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509550" y="2110800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Motor control,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Simulation mode,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Panel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ui 4_30_2018 10_10_58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26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Communication with Arduino</a:t>
            </a:r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communicating with Arduino, the StandardFirmata library is used.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First the Standard Firmata library needs to be burned on Arduino. Then the Arduino can be completely controlled by the software on PC.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We can access ports on arduino (for reading loadcell value), send signals to motor etc.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Implementing distance</a:t>
            </a:r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new_distance= old_distance + (time since last event)*(speed)*(prev direction)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 b="1">
                <a:latin typeface="Varela Round"/>
                <a:ea typeface="Varela Round"/>
                <a:cs typeface="Varela Round"/>
                <a:sym typeface="Varela Round"/>
              </a:rPr>
              <a:t>example: </a:t>
            </a: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new_distance= -50 + (10)*(10)*(+1)=+50 (uppermost point event, direction change)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When distance is needed in between events (required for live panel,graph, table and motor simulation):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current_distance = 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last_event_distance + (time since last event)*(speed)*(prev direction)</a:t>
            </a:r>
            <a:endParaRPr sz="1400"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5 seconds after the above example: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latin typeface="Roboto Mono"/>
                <a:ea typeface="Roboto Mono"/>
                <a:cs typeface="Roboto Mono"/>
                <a:sym typeface="Roboto Mono"/>
              </a:rPr>
              <a:t>current_distance= 50 + (5)*(10)*(-1)=0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sz="14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1211</Words>
  <Application>Microsoft Office PowerPoint</Application>
  <PresentationFormat>On-screen Show (16:9)</PresentationFormat>
  <Paragraphs>110</Paragraphs>
  <Slides>35</Slides>
  <Notes>32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Courier New</vt:lpstr>
      <vt:lpstr>Arial</vt:lpstr>
      <vt:lpstr>Lato</vt:lpstr>
      <vt:lpstr>Playfair Display</vt:lpstr>
      <vt:lpstr>Roboto Mono</vt:lpstr>
      <vt:lpstr>Varela Round</vt:lpstr>
      <vt:lpstr>Coral</vt:lpstr>
      <vt:lpstr>Software to control UTM </vt:lpstr>
      <vt:lpstr>UTM</vt:lpstr>
      <vt:lpstr>PowerPoint Presentation</vt:lpstr>
      <vt:lpstr>GUI</vt:lpstr>
      <vt:lpstr>PowerPoint Presentation</vt:lpstr>
      <vt:lpstr>Motor control,  Simulation mode, Live Panel </vt:lpstr>
      <vt:lpstr>PowerPoint Presentation</vt:lpstr>
      <vt:lpstr>Communication with Arduino</vt:lpstr>
      <vt:lpstr>Implementing distance</vt:lpstr>
      <vt:lpstr>Cycle control &amp; adding table rows</vt:lpstr>
      <vt:lpstr>PowerPoint Presentation</vt:lpstr>
      <vt:lpstr>Load Cell readings</vt:lpstr>
      <vt:lpstr>PowerPoint Presentation</vt:lpstr>
      <vt:lpstr>Cycle Mode</vt:lpstr>
      <vt:lpstr>Cycle Mode </vt:lpstr>
      <vt:lpstr>Calculating Stress</vt:lpstr>
      <vt:lpstr>Calculating Strain </vt:lpstr>
      <vt:lpstr>GUI Scaling</vt:lpstr>
      <vt:lpstr>GUI Scaling</vt:lpstr>
      <vt:lpstr>PowerPoint Presentation</vt:lpstr>
      <vt:lpstr>GUI Scaling</vt:lpstr>
      <vt:lpstr>Checking if Arduino is connected</vt:lpstr>
      <vt:lpstr>Exporting Data</vt:lpstr>
      <vt:lpstr>PowerPoint Presentation</vt:lpstr>
      <vt:lpstr>Graph plot </vt:lpstr>
      <vt:lpstr>Real time data plot </vt:lpstr>
      <vt:lpstr>Two mode to save graph </vt:lpstr>
      <vt:lpstr>Two mode to save graph </vt:lpstr>
      <vt:lpstr>PowerPoint Presentation</vt:lpstr>
      <vt:lpstr>PowerPoint Presentation</vt:lpstr>
      <vt:lpstr>Python script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to control UTM </dc:title>
  <dc:creator>Prathamesh Naik</dc:creator>
  <cp:lastModifiedBy>Prathamesh Naik</cp:lastModifiedBy>
  <cp:revision>6</cp:revision>
  <dcterms:modified xsi:type="dcterms:W3CDTF">2018-05-01T10:29:31Z</dcterms:modified>
</cp:coreProperties>
</file>